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p:scale>
          <a:sx n="86" d="100"/>
          <a:sy n="86" d="100"/>
        </p:scale>
        <p:origin x="1592" y="1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5/7/20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5/7/20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5/7/20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53A8-16D4-C647-9EA7-302B216C9E0F}"/>
              </a:ext>
            </a:extLst>
          </p:cNvPr>
          <p:cNvSpPr>
            <a:spLocks noGrp="1"/>
          </p:cNvSpPr>
          <p:nvPr>
            <p:ph type="ctrTitle"/>
          </p:nvPr>
        </p:nvSpPr>
        <p:spPr>
          <a:xfrm>
            <a:off x="1154955" y="2099733"/>
            <a:ext cx="8825658" cy="1873177"/>
          </a:xfrm>
        </p:spPr>
        <p:txBody>
          <a:bodyPr/>
          <a:lstStyle/>
          <a:p>
            <a:pPr algn="ctr"/>
            <a:r>
              <a:rPr lang="en-US" dirty="0"/>
              <a:t>Harvard reference </a:t>
            </a:r>
            <a:br>
              <a:rPr lang="en-US" dirty="0"/>
            </a:br>
            <a:r>
              <a:rPr lang="en-US" sz="1400" dirty="0"/>
              <a:t>by</a:t>
            </a:r>
            <a:br>
              <a:rPr lang="en-US" sz="1400" dirty="0"/>
            </a:br>
            <a:r>
              <a:rPr lang="en-US" sz="1400" dirty="0"/>
              <a:t> </a:t>
            </a:r>
            <a:r>
              <a:rPr lang="en-US" sz="1400" dirty="0" err="1"/>
              <a:t>Jeanina</a:t>
            </a:r>
            <a:r>
              <a:rPr lang="en-US" sz="1400" dirty="0"/>
              <a:t> </a:t>
            </a:r>
            <a:r>
              <a:rPr lang="en-US" sz="1400" dirty="0" err="1"/>
              <a:t>Giuliucci</a:t>
            </a:r>
            <a:endParaRPr lang="en-US" dirty="0"/>
          </a:p>
        </p:txBody>
      </p:sp>
      <p:pic>
        <p:nvPicPr>
          <p:cNvPr id="7" name="Picture 6">
            <a:extLst>
              <a:ext uri="{FF2B5EF4-FFF2-40B4-BE49-F238E27FC236}">
                <a16:creationId xmlns:a16="http://schemas.microsoft.com/office/drawing/2014/main" id="{001528ED-EECE-554C-8AA4-A3AF56A166D3}"/>
              </a:ext>
            </a:extLst>
          </p:cNvPr>
          <p:cNvPicPr>
            <a:picLocks noChangeAspect="1"/>
          </p:cNvPicPr>
          <p:nvPr/>
        </p:nvPicPr>
        <p:blipFill>
          <a:blip r:embed="rId2"/>
          <a:stretch>
            <a:fillRect/>
          </a:stretch>
        </p:blipFill>
        <p:spPr>
          <a:xfrm>
            <a:off x="4282633" y="4057103"/>
            <a:ext cx="3115277" cy="2305044"/>
          </a:xfrm>
          <a:prstGeom prst="rect">
            <a:avLst/>
          </a:prstGeom>
        </p:spPr>
      </p:pic>
    </p:spTree>
    <p:extLst>
      <p:ext uri="{BB962C8B-B14F-4D97-AF65-F5344CB8AC3E}">
        <p14:creationId xmlns:p14="http://schemas.microsoft.com/office/powerpoint/2010/main" val="418757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39C7-BDE4-9A42-822D-FC76F02CA42D}"/>
              </a:ext>
            </a:extLst>
          </p:cNvPr>
          <p:cNvSpPr>
            <a:spLocks noGrp="1"/>
          </p:cNvSpPr>
          <p:nvPr>
            <p:ph type="title"/>
          </p:nvPr>
        </p:nvSpPr>
        <p:spPr/>
        <p:txBody>
          <a:bodyPr/>
          <a:lstStyle/>
          <a:p>
            <a:pPr algn="ctr"/>
            <a:r>
              <a:rPr lang="en-US" b="1" dirty="0"/>
              <a:t>Tips for referencing </a:t>
            </a:r>
          </a:p>
        </p:txBody>
      </p:sp>
      <p:sp>
        <p:nvSpPr>
          <p:cNvPr id="3" name="Content Placeholder 2">
            <a:extLst>
              <a:ext uri="{FF2B5EF4-FFF2-40B4-BE49-F238E27FC236}">
                <a16:creationId xmlns:a16="http://schemas.microsoft.com/office/drawing/2014/main" id="{561EED3B-346E-454F-8666-8E49DA1AFBE0}"/>
              </a:ext>
            </a:extLst>
          </p:cNvPr>
          <p:cNvSpPr>
            <a:spLocks noGrp="1"/>
          </p:cNvSpPr>
          <p:nvPr>
            <p:ph idx="1"/>
          </p:nvPr>
        </p:nvSpPr>
        <p:spPr/>
        <p:txBody>
          <a:bodyPr>
            <a:normAutofit/>
          </a:bodyPr>
          <a:lstStyle/>
          <a:p>
            <a:pPr marL="0" indent="0" algn="ctr">
              <a:lnSpc>
                <a:spcPct val="150000"/>
              </a:lnSpc>
              <a:buNone/>
            </a:pPr>
            <a:r>
              <a:rPr lang="en-US" sz="2400" dirty="0"/>
              <a:t>When you conduct your research, you will be expected to reference where your information came from.</a:t>
            </a:r>
          </a:p>
          <a:p>
            <a:pPr marL="0" indent="0" algn="ctr">
              <a:lnSpc>
                <a:spcPct val="150000"/>
              </a:lnSpc>
              <a:buNone/>
            </a:pPr>
            <a:r>
              <a:rPr lang="en-US" sz="2400" dirty="0"/>
              <a:t>Referencing is an important skill that you will use more and more throughout your educational career.</a:t>
            </a:r>
          </a:p>
        </p:txBody>
      </p:sp>
      <p:pic>
        <p:nvPicPr>
          <p:cNvPr id="4" name="Picture 3">
            <a:extLst>
              <a:ext uri="{FF2B5EF4-FFF2-40B4-BE49-F238E27FC236}">
                <a16:creationId xmlns:a16="http://schemas.microsoft.com/office/drawing/2014/main" id="{13011DEE-8C45-684C-A2FF-7ECF9B21D785}"/>
              </a:ext>
            </a:extLst>
          </p:cNvPr>
          <p:cNvPicPr>
            <a:picLocks noChangeAspect="1"/>
          </p:cNvPicPr>
          <p:nvPr/>
        </p:nvPicPr>
        <p:blipFill>
          <a:blip r:embed="rId2"/>
          <a:stretch>
            <a:fillRect/>
          </a:stretch>
        </p:blipFill>
        <p:spPr>
          <a:xfrm>
            <a:off x="98684" y="5115309"/>
            <a:ext cx="2517194" cy="1629838"/>
          </a:xfrm>
          <a:prstGeom prst="rect">
            <a:avLst/>
          </a:prstGeom>
        </p:spPr>
      </p:pic>
    </p:spTree>
    <p:extLst>
      <p:ext uri="{BB962C8B-B14F-4D97-AF65-F5344CB8AC3E}">
        <p14:creationId xmlns:p14="http://schemas.microsoft.com/office/powerpoint/2010/main" val="32940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77CD-E08E-0643-9129-A669F093EB65}"/>
              </a:ext>
            </a:extLst>
          </p:cNvPr>
          <p:cNvSpPr>
            <a:spLocks noGrp="1"/>
          </p:cNvSpPr>
          <p:nvPr>
            <p:ph type="title"/>
          </p:nvPr>
        </p:nvSpPr>
        <p:spPr>
          <a:xfrm>
            <a:off x="1154954" y="973668"/>
            <a:ext cx="8761413" cy="368995"/>
          </a:xfrm>
        </p:spPr>
        <p:txBody>
          <a:bodyPr/>
          <a:lstStyle/>
          <a:p>
            <a:r>
              <a:rPr lang="en-US" dirty="0"/>
              <a:t>The basics of a reference ,list entry for a web document:</a:t>
            </a:r>
          </a:p>
        </p:txBody>
      </p:sp>
      <p:sp>
        <p:nvSpPr>
          <p:cNvPr id="3" name="Content Placeholder 2">
            <a:extLst>
              <a:ext uri="{FF2B5EF4-FFF2-40B4-BE49-F238E27FC236}">
                <a16:creationId xmlns:a16="http://schemas.microsoft.com/office/drawing/2014/main" id="{EEF45E0E-2CB0-F747-910B-D05E8205FC56}"/>
              </a:ext>
            </a:extLst>
          </p:cNvPr>
          <p:cNvSpPr>
            <a:spLocks noGrp="1"/>
          </p:cNvSpPr>
          <p:nvPr>
            <p:ph idx="1"/>
          </p:nvPr>
        </p:nvSpPr>
        <p:spPr>
          <a:xfrm>
            <a:off x="1282276" y="9319544"/>
            <a:ext cx="8825659" cy="1916053"/>
          </a:xfrm>
        </p:spPr>
        <p:txBody>
          <a:bodyPr/>
          <a:lstStyle/>
          <a:p>
            <a:endParaRPr lang="en-US" dirty="0"/>
          </a:p>
        </p:txBody>
      </p:sp>
      <p:pic>
        <p:nvPicPr>
          <p:cNvPr id="1028" name="Picture 4">
            <a:extLst>
              <a:ext uri="{FF2B5EF4-FFF2-40B4-BE49-F238E27FC236}">
                <a16:creationId xmlns:a16="http://schemas.microsoft.com/office/drawing/2014/main" id="{981D4DA4-1CC3-D340-9ED5-2CC4DDEE8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87" y="4826643"/>
            <a:ext cx="10044029" cy="18134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389A6A-F71B-7346-8435-6CB3D45B1D8E}"/>
              </a:ext>
            </a:extLst>
          </p:cNvPr>
          <p:cNvSpPr txBox="1"/>
          <p:nvPr/>
        </p:nvSpPr>
        <p:spPr>
          <a:xfrm>
            <a:off x="879676" y="2639028"/>
            <a:ext cx="10922999" cy="2031325"/>
          </a:xfrm>
          <a:prstGeom prst="rect">
            <a:avLst/>
          </a:prstGeom>
          <a:noFill/>
        </p:spPr>
        <p:txBody>
          <a:bodyPr wrap="square" rtlCol="0">
            <a:spAutoFit/>
          </a:bodyPr>
          <a:lstStyle/>
          <a:p>
            <a:pPr marL="285750" indent="-285750">
              <a:buFont typeface="Arial" panose="020B0604020202020204" pitchFamily="34" charset="0"/>
              <a:buChar char="•"/>
            </a:pPr>
            <a:r>
              <a:rPr lang="en-GB" dirty="0"/>
              <a:t>Author or authors. The surname is followed by first initials.</a:t>
            </a:r>
          </a:p>
          <a:p>
            <a:pPr marL="285750" indent="-285750">
              <a:buFont typeface="Arial" panose="020B0604020202020204" pitchFamily="34" charset="0"/>
              <a:buChar char="•"/>
            </a:pPr>
            <a:r>
              <a:rPr lang="en-GB" dirty="0"/>
              <a:t>Year.</a:t>
            </a:r>
          </a:p>
          <a:p>
            <a:pPr marL="285750" indent="-285750">
              <a:buFont typeface="Arial" panose="020B0604020202020204" pitchFamily="34" charset="0"/>
              <a:buChar char="•"/>
            </a:pPr>
            <a:r>
              <a:rPr lang="en-GB" dirty="0"/>
              <a:t>Title (in italics).</a:t>
            </a:r>
          </a:p>
          <a:p>
            <a:pPr marL="285750" indent="-285750">
              <a:buFont typeface="Arial" panose="020B0604020202020204" pitchFamily="34" charset="0"/>
              <a:buChar char="•"/>
            </a:pPr>
            <a:r>
              <a:rPr lang="en-GB" dirty="0"/>
              <a:t>Publisher. Where there is a corporate author, the publisher and author may be the same.</a:t>
            </a:r>
          </a:p>
          <a:p>
            <a:pPr marL="285750" indent="-285750">
              <a:buFont typeface="Arial" panose="020B0604020202020204" pitchFamily="34" charset="0"/>
              <a:buChar char="•"/>
            </a:pPr>
            <a:r>
              <a:rPr lang="en-GB" dirty="0"/>
              <a:t>Date viewed.</a:t>
            </a:r>
          </a:p>
          <a:p>
            <a:pPr marL="285750" indent="-285750">
              <a:buFont typeface="Arial" panose="020B0604020202020204" pitchFamily="34" charset="0"/>
              <a:buChar char="•"/>
            </a:pPr>
            <a:r>
              <a:rPr lang="en-GB" dirty="0"/>
              <a:t>Web address &lt;in angled brackets&gt;.</a:t>
            </a:r>
          </a:p>
          <a:p>
            <a:endParaRPr lang="en-US" dirty="0"/>
          </a:p>
        </p:txBody>
      </p:sp>
    </p:spTree>
    <p:extLst>
      <p:ext uri="{BB962C8B-B14F-4D97-AF65-F5344CB8AC3E}">
        <p14:creationId xmlns:p14="http://schemas.microsoft.com/office/powerpoint/2010/main" val="78957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39DF-6096-9D4F-86AD-9589AB80959A}"/>
              </a:ext>
            </a:extLst>
          </p:cNvPr>
          <p:cNvSpPr>
            <a:spLocks noGrp="1"/>
          </p:cNvSpPr>
          <p:nvPr>
            <p:ph type="title"/>
          </p:nvPr>
        </p:nvSpPr>
        <p:spPr/>
        <p:txBody>
          <a:bodyPr/>
          <a:lstStyle/>
          <a:p>
            <a:r>
              <a:rPr lang="en-US" dirty="0"/>
              <a:t>Book Reference Format:</a:t>
            </a:r>
          </a:p>
        </p:txBody>
      </p:sp>
      <p:sp>
        <p:nvSpPr>
          <p:cNvPr id="3" name="Content Placeholder 2">
            <a:extLst>
              <a:ext uri="{FF2B5EF4-FFF2-40B4-BE49-F238E27FC236}">
                <a16:creationId xmlns:a16="http://schemas.microsoft.com/office/drawing/2014/main" id="{0B4C02C8-A5A2-8F43-9C50-564A961D218B}"/>
              </a:ext>
            </a:extLst>
          </p:cNvPr>
          <p:cNvSpPr>
            <a:spLocks noGrp="1"/>
          </p:cNvSpPr>
          <p:nvPr>
            <p:ph idx="1"/>
          </p:nvPr>
        </p:nvSpPr>
        <p:spPr/>
        <p:txBody>
          <a:bodyPr>
            <a:normAutofit/>
          </a:bodyPr>
          <a:lstStyle/>
          <a:p>
            <a:r>
              <a:rPr lang="en-US" sz="2000" dirty="0"/>
              <a:t>Surname, Initials. (Year) Title, Edition (if more than one), place of publication, publisher.</a:t>
            </a:r>
          </a:p>
          <a:p>
            <a:endParaRPr lang="en-US" sz="2000" dirty="0"/>
          </a:p>
          <a:p>
            <a:r>
              <a:rPr lang="en-US" sz="2000" dirty="0"/>
              <a:t>Example: Barker, D.J.P. (1998) Mothers, Babies and Health in Later Life, 2</a:t>
            </a:r>
            <a:r>
              <a:rPr lang="en-US" sz="2000" baseline="30000" dirty="0"/>
              <a:t>nd</a:t>
            </a:r>
            <a:r>
              <a:rPr lang="en-US" sz="2000" dirty="0"/>
              <a:t> Edition, London, Churchill Livingstone. </a:t>
            </a:r>
          </a:p>
        </p:txBody>
      </p:sp>
      <p:pic>
        <p:nvPicPr>
          <p:cNvPr id="4" name="Picture 3">
            <a:extLst>
              <a:ext uri="{FF2B5EF4-FFF2-40B4-BE49-F238E27FC236}">
                <a16:creationId xmlns:a16="http://schemas.microsoft.com/office/drawing/2014/main" id="{BC99957F-4C63-7549-B735-84951F68B545}"/>
              </a:ext>
            </a:extLst>
          </p:cNvPr>
          <p:cNvPicPr>
            <a:picLocks noChangeAspect="1"/>
          </p:cNvPicPr>
          <p:nvPr/>
        </p:nvPicPr>
        <p:blipFill>
          <a:blip r:embed="rId2"/>
          <a:stretch>
            <a:fillRect/>
          </a:stretch>
        </p:blipFill>
        <p:spPr>
          <a:xfrm>
            <a:off x="8461095" y="4315894"/>
            <a:ext cx="3282006" cy="2396860"/>
          </a:xfrm>
          <a:prstGeom prst="rect">
            <a:avLst/>
          </a:prstGeom>
        </p:spPr>
      </p:pic>
    </p:spTree>
    <p:extLst>
      <p:ext uri="{BB962C8B-B14F-4D97-AF65-F5344CB8AC3E}">
        <p14:creationId xmlns:p14="http://schemas.microsoft.com/office/powerpoint/2010/main" val="4914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E440-66EA-9C42-9077-B5556DD62709}"/>
              </a:ext>
            </a:extLst>
          </p:cNvPr>
          <p:cNvSpPr>
            <a:spLocks noGrp="1"/>
          </p:cNvSpPr>
          <p:nvPr>
            <p:ph type="title"/>
          </p:nvPr>
        </p:nvSpPr>
        <p:spPr/>
        <p:txBody>
          <a:bodyPr/>
          <a:lstStyle/>
          <a:p>
            <a:r>
              <a:rPr lang="en-US" dirty="0"/>
              <a:t>Book with Editor/s Format:</a:t>
            </a:r>
          </a:p>
        </p:txBody>
      </p:sp>
      <p:sp>
        <p:nvSpPr>
          <p:cNvPr id="3" name="Content Placeholder 2">
            <a:extLst>
              <a:ext uri="{FF2B5EF4-FFF2-40B4-BE49-F238E27FC236}">
                <a16:creationId xmlns:a16="http://schemas.microsoft.com/office/drawing/2014/main" id="{9C1934D3-6823-1B4C-8B70-9AD2667A2538}"/>
              </a:ext>
            </a:extLst>
          </p:cNvPr>
          <p:cNvSpPr>
            <a:spLocks noGrp="1"/>
          </p:cNvSpPr>
          <p:nvPr>
            <p:ph idx="1"/>
          </p:nvPr>
        </p:nvSpPr>
        <p:spPr/>
        <p:txBody>
          <a:bodyPr>
            <a:normAutofit/>
          </a:bodyPr>
          <a:lstStyle/>
          <a:p>
            <a:r>
              <a:rPr lang="en-US" sz="2000" dirty="0"/>
              <a:t>Surname/s Initials., Editor/s (Year) Title, Edition (if more than one), place of publication, publisher.</a:t>
            </a:r>
          </a:p>
          <a:p>
            <a:endParaRPr lang="en-US" sz="2000" dirty="0"/>
          </a:p>
          <a:p>
            <a:r>
              <a:rPr lang="en-US" sz="2000" dirty="0"/>
              <a:t>Example: </a:t>
            </a:r>
            <a:r>
              <a:rPr lang="en-US" sz="2000" dirty="0" err="1"/>
              <a:t>Alcock</a:t>
            </a:r>
            <a:r>
              <a:rPr lang="en-US" sz="2000" dirty="0"/>
              <a:t>, </a:t>
            </a:r>
            <a:r>
              <a:rPr lang="en-US" sz="2000" dirty="0" err="1"/>
              <a:t>P.,Erskine,A.,May</a:t>
            </a:r>
            <a:r>
              <a:rPr lang="en-US" sz="2000" dirty="0"/>
              <a:t>., Editors(1998) The student’s companion to social policy, Oxford, Blackwell publishers.  </a:t>
            </a:r>
          </a:p>
        </p:txBody>
      </p:sp>
      <p:pic>
        <p:nvPicPr>
          <p:cNvPr id="4" name="Picture 3">
            <a:extLst>
              <a:ext uri="{FF2B5EF4-FFF2-40B4-BE49-F238E27FC236}">
                <a16:creationId xmlns:a16="http://schemas.microsoft.com/office/drawing/2014/main" id="{C513014C-F75A-9749-9563-EC691AAF42CA}"/>
              </a:ext>
            </a:extLst>
          </p:cNvPr>
          <p:cNvPicPr>
            <a:picLocks noChangeAspect="1"/>
          </p:cNvPicPr>
          <p:nvPr/>
        </p:nvPicPr>
        <p:blipFill>
          <a:blip r:embed="rId2"/>
          <a:stretch>
            <a:fillRect/>
          </a:stretch>
        </p:blipFill>
        <p:spPr>
          <a:xfrm>
            <a:off x="9363919" y="4850062"/>
            <a:ext cx="2828081" cy="2007938"/>
          </a:xfrm>
          <a:prstGeom prst="rect">
            <a:avLst/>
          </a:prstGeom>
        </p:spPr>
      </p:pic>
    </p:spTree>
    <p:extLst>
      <p:ext uri="{BB962C8B-B14F-4D97-AF65-F5344CB8AC3E}">
        <p14:creationId xmlns:p14="http://schemas.microsoft.com/office/powerpoint/2010/main" val="195733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EC0E-F9ED-1D49-B8D0-C29759FC46FC}"/>
              </a:ext>
            </a:extLst>
          </p:cNvPr>
          <p:cNvSpPr>
            <a:spLocks noGrp="1"/>
          </p:cNvSpPr>
          <p:nvPr>
            <p:ph type="title"/>
          </p:nvPr>
        </p:nvSpPr>
        <p:spPr/>
        <p:txBody>
          <a:bodyPr/>
          <a:lstStyle/>
          <a:p>
            <a:r>
              <a:rPr lang="en-US" dirty="0"/>
              <a:t>Chapter in an Edited Book, Format:</a:t>
            </a:r>
          </a:p>
        </p:txBody>
      </p:sp>
      <p:sp>
        <p:nvSpPr>
          <p:cNvPr id="3" name="Content Placeholder 2">
            <a:extLst>
              <a:ext uri="{FF2B5EF4-FFF2-40B4-BE49-F238E27FC236}">
                <a16:creationId xmlns:a16="http://schemas.microsoft.com/office/drawing/2014/main" id="{2CF97C75-A454-CB48-9588-1E99EA3A6C30}"/>
              </a:ext>
            </a:extLst>
          </p:cNvPr>
          <p:cNvSpPr>
            <a:spLocks noGrp="1"/>
          </p:cNvSpPr>
          <p:nvPr>
            <p:ph idx="1"/>
          </p:nvPr>
        </p:nvSpPr>
        <p:spPr/>
        <p:txBody>
          <a:bodyPr>
            <a:normAutofit/>
          </a:bodyPr>
          <a:lstStyle/>
          <a:p>
            <a:r>
              <a:rPr lang="en-US" sz="2000" dirty="0"/>
              <a:t>Surname, Initials.(Year) Title of chapter, in Editors of Book, Editors (Date) Title of book, Edition (if more than one), place of publication, publisher, pp first &amp; last pages.</a:t>
            </a:r>
          </a:p>
          <a:p>
            <a:endParaRPr lang="en-US" sz="2000" dirty="0"/>
          </a:p>
          <a:p>
            <a:r>
              <a:rPr lang="en-US" sz="2000" dirty="0"/>
              <a:t>Example: </a:t>
            </a:r>
            <a:r>
              <a:rPr lang="en-US" sz="2000" dirty="0" err="1"/>
              <a:t>Mannin</a:t>
            </a:r>
            <a:r>
              <a:rPr lang="en-US" sz="2000" dirty="0"/>
              <a:t>, N. (1998) Social Needs, Social Problems and social welfare, in </a:t>
            </a:r>
            <a:r>
              <a:rPr lang="en-US" sz="2000" dirty="0" err="1"/>
              <a:t>Alcock</a:t>
            </a:r>
            <a:r>
              <a:rPr lang="en-US" sz="2000" dirty="0"/>
              <a:t>, P., Erskine, A., May, </a:t>
            </a:r>
            <a:r>
              <a:rPr lang="en-US" sz="2000" dirty="0" err="1"/>
              <a:t>P.L.,Editors</a:t>
            </a:r>
            <a:r>
              <a:rPr lang="en-US" sz="2000" dirty="0"/>
              <a:t> (Date)The student’s companion to social policy, Oxford, Blackwell publishers, pp 31-36.</a:t>
            </a:r>
          </a:p>
        </p:txBody>
      </p:sp>
    </p:spTree>
    <p:extLst>
      <p:ext uri="{BB962C8B-B14F-4D97-AF65-F5344CB8AC3E}">
        <p14:creationId xmlns:p14="http://schemas.microsoft.com/office/powerpoint/2010/main" val="247410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CD62-4FBD-9E44-A3DE-7A64121B3622}"/>
              </a:ext>
            </a:extLst>
          </p:cNvPr>
          <p:cNvSpPr>
            <a:spLocks noGrp="1"/>
          </p:cNvSpPr>
          <p:nvPr>
            <p:ph type="title"/>
          </p:nvPr>
        </p:nvSpPr>
        <p:spPr/>
        <p:txBody>
          <a:bodyPr/>
          <a:lstStyle/>
          <a:p>
            <a:r>
              <a:rPr lang="en-US" dirty="0"/>
              <a:t>Journal Articles format:</a:t>
            </a:r>
          </a:p>
        </p:txBody>
      </p:sp>
      <p:sp>
        <p:nvSpPr>
          <p:cNvPr id="3" name="Content Placeholder 2">
            <a:extLst>
              <a:ext uri="{FF2B5EF4-FFF2-40B4-BE49-F238E27FC236}">
                <a16:creationId xmlns:a16="http://schemas.microsoft.com/office/drawing/2014/main" id="{3D4FDAB9-FE9D-934A-A57C-0998787547AC}"/>
              </a:ext>
            </a:extLst>
          </p:cNvPr>
          <p:cNvSpPr>
            <a:spLocks noGrp="1"/>
          </p:cNvSpPr>
          <p:nvPr>
            <p:ph idx="1"/>
          </p:nvPr>
        </p:nvSpPr>
        <p:spPr/>
        <p:txBody>
          <a:bodyPr>
            <a:normAutofit/>
          </a:bodyPr>
          <a:lstStyle/>
          <a:p>
            <a:r>
              <a:rPr lang="en-US" sz="2000" dirty="0"/>
              <a:t>Surname, Initials. (year) Article Title, Journal title, volume number(Issue number)pp first &amp; last pages. </a:t>
            </a:r>
          </a:p>
          <a:p>
            <a:endParaRPr lang="en-US" sz="2000" dirty="0"/>
          </a:p>
          <a:p>
            <a:r>
              <a:rPr lang="en-US" sz="2000" dirty="0"/>
              <a:t>Example: Fishman, D.T.(2000)Wound Assessment and Evaluation, </a:t>
            </a:r>
            <a:r>
              <a:rPr lang="en-US" sz="2000" i="1" dirty="0"/>
              <a:t>dermatology nursing, 12(2)pp 124-125.</a:t>
            </a:r>
          </a:p>
        </p:txBody>
      </p:sp>
      <p:pic>
        <p:nvPicPr>
          <p:cNvPr id="4" name="Picture 3">
            <a:extLst>
              <a:ext uri="{FF2B5EF4-FFF2-40B4-BE49-F238E27FC236}">
                <a16:creationId xmlns:a16="http://schemas.microsoft.com/office/drawing/2014/main" id="{041D4C7F-F81C-2748-A450-F0EB100755C3}"/>
              </a:ext>
            </a:extLst>
          </p:cNvPr>
          <p:cNvPicPr>
            <a:picLocks noChangeAspect="1"/>
          </p:cNvPicPr>
          <p:nvPr/>
        </p:nvPicPr>
        <p:blipFill>
          <a:blip r:embed="rId2"/>
          <a:stretch>
            <a:fillRect/>
          </a:stretch>
        </p:blipFill>
        <p:spPr>
          <a:xfrm>
            <a:off x="6435525" y="5209207"/>
            <a:ext cx="5474825" cy="1621186"/>
          </a:xfrm>
          <a:prstGeom prst="rect">
            <a:avLst/>
          </a:prstGeom>
        </p:spPr>
      </p:pic>
    </p:spTree>
    <p:extLst>
      <p:ext uri="{BB962C8B-B14F-4D97-AF65-F5344CB8AC3E}">
        <p14:creationId xmlns:p14="http://schemas.microsoft.com/office/powerpoint/2010/main" val="170737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45D4-C635-EF48-AAED-EDBE1211D560}"/>
              </a:ext>
            </a:extLst>
          </p:cNvPr>
          <p:cNvSpPr>
            <a:spLocks noGrp="1"/>
          </p:cNvSpPr>
          <p:nvPr>
            <p:ph type="title"/>
          </p:nvPr>
        </p:nvSpPr>
        <p:spPr/>
        <p:txBody>
          <a:bodyPr/>
          <a:lstStyle/>
          <a:p>
            <a:pPr algn="ctr"/>
            <a:r>
              <a:rPr lang="en-US" b="1" dirty="0"/>
              <a:t>The reference list </a:t>
            </a:r>
          </a:p>
        </p:txBody>
      </p:sp>
      <p:sp>
        <p:nvSpPr>
          <p:cNvPr id="3" name="Content Placeholder 2">
            <a:extLst>
              <a:ext uri="{FF2B5EF4-FFF2-40B4-BE49-F238E27FC236}">
                <a16:creationId xmlns:a16="http://schemas.microsoft.com/office/drawing/2014/main" id="{658ED380-4FEB-434E-851D-37EE563DA06C}"/>
              </a:ext>
            </a:extLst>
          </p:cNvPr>
          <p:cNvSpPr>
            <a:spLocks noGrp="1"/>
          </p:cNvSpPr>
          <p:nvPr>
            <p:ph idx="1"/>
          </p:nvPr>
        </p:nvSpPr>
        <p:spPr>
          <a:xfrm>
            <a:off x="1154954" y="2685326"/>
            <a:ext cx="8825659" cy="3334473"/>
          </a:xfrm>
        </p:spPr>
        <p:txBody>
          <a:bodyPr>
            <a:normAutofit/>
          </a:bodyPr>
          <a:lstStyle/>
          <a:p>
            <a:pPr algn="ctr">
              <a:lnSpc>
                <a:spcPct val="150000"/>
              </a:lnSpc>
            </a:pPr>
            <a:r>
              <a:rPr lang="en-US" sz="2000" dirty="0"/>
              <a:t>References are ordered in alphabetical order by author. If you refer to more than one piece of work by the same author which was published in the same year, then they are distinguished by adding the lower case letter </a:t>
            </a:r>
            <a:r>
              <a:rPr lang="en-US" sz="2000" dirty="0" err="1"/>
              <a:t>a,b,c</a:t>
            </a:r>
            <a:r>
              <a:rPr lang="en-US" sz="2000" dirty="0"/>
              <a:t> etc. </a:t>
            </a:r>
            <a:r>
              <a:rPr lang="en-US" sz="2000" dirty="0" err="1"/>
              <a:t>adter</a:t>
            </a:r>
            <a:r>
              <a:rPr lang="en-US" sz="2000" dirty="0"/>
              <a:t> the “year”.</a:t>
            </a:r>
          </a:p>
        </p:txBody>
      </p:sp>
      <p:pic>
        <p:nvPicPr>
          <p:cNvPr id="5" name="Picture 4">
            <a:extLst>
              <a:ext uri="{FF2B5EF4-FFF2-40B4-BE49-F238E27FC236}">
                <a16:creationId xmlns:a16="http://schemas.microsoft.com/office/drawing/2014/main" id="{E0416130-CF7F-C544-B49A-F80CC1E7E825}"/>
              </a:ext>
            </a:extLst>
          </p:cNvPr>
          <p:cNvPicPr>
            <a:picLocks noChangeAspect="1"/>
          </p:cNvPicPr>
          <p:nvPr/>
        </p:nvPicPr>
        <p:blipFill>
          <a:blip r:embed="rId2"/>
          <a:stretch>
            <a:fillRect/>
          </a:stretch>
        </p:blipFill>
        <p:spPr>
          <a:xfrm>
            <a:off x="162046" y="5090048"/>
            <a:ext cx="2705502" cy="1767952"/>
          </a:xfrm>
          <a:prstGeom prst="rect">
            <a:avLst/>
          </a:prstGeom>
        </p:spPr>
      </p:pic>
    </p:spTree>
    <p:extLst>
      <p:ext uri="{BB962C8B-B14F-4D97-AF65-F5344CB8AC3E}">
        <p14:creationId xmlns:p14="http://schemas.microsoft.com/office/powerpoint/2010/main" val="4275106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68</TotalTime>
  <Words>433</Words>
  <Application>Microsoft Macintosh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Harvard reference  by  Jeanina Giuliucci</vt:lpstr>
      <vt:lpstr>Tips for referencing </vt:lpstr>
      <vt:lpstr>The basics of a reference ,list entry for a web document:</vt:lpstr>
      <vt:lpstr>Book Reference Format:</vt:lpstr>
      <vt:lpstr>Book with Editor/s Format:</vt:lpstr>
      <vt:lpstr>Chapter in an Edited Book, Format:</vt:lpstr>
      <vt:lpstr>Journal Articles format:</vt:lpstr>
      <vt:lpstr>The reference list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 reference </dc:title>
  <dc:creator>j giuliucci</dc:creator>
  <cp:lastModifiedBy>j giuliucci</cp:lastModifiedBy>
  <cp:revision>7</cp:revision>
  <dcterms:created xsi:type="dcterms:W3CDTF">2020-04-27T14:55:30Z</dcterms:created>
  <dcterms:modified xsi:type="dcterms:W3CDTF">2020-05-07T13:33:33Z</dcterms:modified>
</cp:coreProperties>
</file>